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280" r:id="rId2"/>
    <p:sldId id="276" r:id="rId3"/>
    <p:sldId id="277" r:id="rId4"/>
    <p:sldId id="257" r:id="rId5"/>
    <p:sldId id="259" r:id="rId6"/>
    <p:sldId id="260" r:id="rId7"/>
    <p:sldId id="261" r:id="rId8"/>
    <p:sldId id="269" r:id="rId9"/>
    <p:sldId id="286" r:id="rId10"/>
    <p:sldId id="290" r:id="rId11"/>
    <p:sldId id="291" r:id="rId12"/>
    <p:sldId id="289" r:id="rId13"/>
    <p:sldId id="288" r:id="rId14"/>
    <p:sldId id="27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016B"/>
    <a:srgbClr val="FFCC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57D29DA-7246-457A-B634-2B98CD494F66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52E9B5C-DBE5-43A5-8AF3-FDE7F52B1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4CA1C-42E1-4E7E-85FA-400685FEF5FB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B6977-E55F-4AFC-843B-D5FE4E094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25738-769C-45E8-A13B-35E1661A38E1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B57A6-EA29-4F80-B922-508131256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68C8E-7D70-4593-9A55-EF2C74899765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66FB8-5499-460F-B90B-2107CB01A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64397-97B0-4898-91B9-3C8BD648DD94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3857D-D8E8-49C4-ABF3-D1EF29EF3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28249-ACEC-4737-81CB-312DC436AAE5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F2A8D-36C2-423E-BD96-FB02802A4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76FEE-CCDC-4D03-8FE0-B418519A8348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4F765-E8B9-41CB-9DFD-722A7DE87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3A4C0-BD30-49BC-AC56-B7619F29EB35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77854-D9C1-495E-A49E-5523D49B8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2EE0D-4DAB-4F8E-8552-0FAC17655BC7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4E742-7874-4D01-A57C-B20DB1D8B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FC40D-5972-4844-BB77-1D12719DF39C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94BE3-F021-4AC3-988E-DFE53ADFF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F4021-D9DB-4B6F-8EF4-67C984C32B52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853C6-0A48-4E1A-9F14-AC42B6159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96161-48E3-42E9-A95B-E2DAA53B4F86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0A8F4-EEF7-4A6E-9384-7A0680D11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6D02CE09-B3F9-4D4B-9F06-CD13443C8BA8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FBBA10B5-F151-417B-8FD5-4B8A2782B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75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39.radikal.ru/i083/0909/eb/59cebdbf3c58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5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/>
          <a:srcRect l="33720" t="16655" r="18050" b="13463"/>
          <a:stretch>
            <a:fillRect/>
          </a:stretch>
        </p:blipFill>
        <p:spPr bwMode="auto">
          <a:xfrm>
            <a:off x="0" y="3175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71604" y="2786058"/>
            <a:ext cx="6000750" cy="2123658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sz="4400" b="1" i="1" dirty="0" smtClean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r>
              <a:rPr lang="ru-RU" sz="4400" b="1" i="1" dirty="0" smtClean="0">
                <a:solidFill>
                  <a:schemeClr val="bg1"/>
                </a:solidFill>
                <a:latin typeface="+mj-lt"/>
              </a:rPr>
              <a:t>Бородинское поле</a:t>
            </a:r>
          </a:p>
          <a:p>
            <a:pPr algn="ctr">
              <a:defRPr/>
            </a:pPr>
            <a:endParaRPr lang="ru-RU" sz="4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78" name="TextBox 3"/>
          <p:cNvSpPr txBox="1">
            <a:spLocks noChangeArrowheads="1"/>
          </p:cNvSpPr>
          <p:nvPr/>
        </p:nvSpPr>
        <p:spPr bwMode="auto">
          <a:xfrm>
            <a:off x="827088" y="5373688"/>
            <a:ext cx="3168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u="sng">
                <a:solidFill>
                  <a:srgbClr val="33016B"/>
                </a:solidFill>
              </a:rPr>
              <a:t>Автор презентации</a:t>
            </a:r>
            <a:r>
              <a:rPr lang="en-US" b="1" i="1" u="sng">
                <a:solidFill>
                  <a:srgbClr val="33016B"/>
                </a:solidFill>
              </a:rPr>
              <a:t>:</a:t>
            </a:r>
            <a:endParaRPr lang="ru-RU" b="1" i="1" u="sng">
              <a:solidFill>
                <a:srgbClr val="33016B"/>
              </a:solidFill>
            </a:endParaRPr>
          </a:p>
          <a:p>
            <a:r>
              <a:rPr lang="ru-RU" b="1" i="1" u="sng">
                <a:solidFill>
                  <a:srgbClr val="33016B"/>
                </a:solidFill>
              </a:rPr>
              <a:t>Задёр Павел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28860" y="785794"/>
            <a:ext cx="42862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Учебный проект </a:t>
            </a:r>
          </a:p>
          <a:p>
            <a:pPr algn="ctr"/>
            <a:r>
              <a:rPr lang="ru-RU" sz="3200" b="1" i="1" dirty="0" smtClean="0"/>
              <a:t>на тему</a:t>
            </a:r>
            <a:r>
              <a:rPr lang="en-US" sz="3200" b="1" i="1" dirty="0" smtClean="0"/>
              <a:t>:</a:t>
            </a:r>
            <a:endParaRPr lang="ru-RU" sz="3200" b="1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7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33720" t="16655" r="18050" b="13463"/>
          <a:stretch>
            <a:fillRect/>
          </a:stretch>
        </p:blipFill>
        <p:spPr bwMode="auto">
          <a:xfrm>
            <a:off x="-26988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49275"/>
            <a:ext cx="6994525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0000"/>
                </a:solidFill>
              </a:rPr>
              <a:t>Памятники  Бородинского  поля</a:t>
            </a:r>
            <a:endParaRPr lang="ru-RU" sz="4000" i="1" dirty="0">
              <a:solidFill>
                <a:srgbClr val="FF0000"/>
              </a:solidFill>
            </a:endParaRPr>
          </a:p>
        </p:txBody>
      </p:sp>
      <p:pic>
        <p:nvPicPr>
          <p:cNvPr id="12292" name="Picture 4" descr="C:\Documents and Settings\Администратор\Рабочий стол\ПРОЕКТ БОРОРДИНО\ИЛЛЮСТРАЦИИ\БОРО\3 Пехолтной дивизии.jpg"/>
          <p:cNvPicPr>
            <a:picLocks noChangeAspect="1" noChangeArrowheads="1"/>
          </p:cNvPicPr>
          <p:nvPr/>
        </p:nvPicPr>
        <p:blipFill>
          <a:blip r:embed="rId3"/>
          <a:srcRect t="6720"/>
          <a:stretch>
            <a:fillRect/>
          </a:stretch>
        </p:blipFill>
        <p:spPr bwMode="auto">
          <a:xfrm>
            <a:off x="2790825" y="2492375"/>
            <a:ext cx="3429000" cy="4265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700338" y="1628775"/>
            <a:ext cx="41036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Памятник третьей Пехотной дивизии</a:t>
            </a:r>
          </a:p>
          <a:p>
            <a:pPr>
              <a:defRPr/>
            </a:pP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33720" t="16655" r="18050" b="13463"/>
          <a:stretch>
            <a:fillRect/>
          </a:stretch>
        </p:blipFill>
        <p:spPr bwMode="auto">
          <a:xfrm>
            <a:off x="-26988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49275"/>
            <a:ext cx="6994525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0000"/>
                </a:solidFill>
              </a:rPr>
              <a:t>Памятники  Бородинского  поля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513" y="1700213"/>
            <a:ext cx="61198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Памятник 12 роте на </a:t>
            </a:r>
            <a:r>
              <a:rPr lang="ru-RU" sz="1600" b="1" dirty="0" err="1">
                <a:solidFill>
                  <a:schemeClr val="bg1">
                    <a:lumMod val="50000"/>
                  </a:schemeClr>
                </a:solidFill>
              </a:rPr>
              <a:t>Шевардинском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 редуте</a:t>
            </a:r>
          </a:p>
          <a:p>
            <a:pPr>
              <a:defRPr/>
            </a:pPr>
            <a:endParaRPr lang="ru-RU" sz="1600" b="1" dirty="0"/>
          </a:p>
        </p:txBody>
      </p:sp>
      <p:pic>
        <p:nvPicPr>
          <p:cNvPr id="7" name="Picture 2" descr="C:\Documents and Settings\Администратор\Рабочий стол\ПРОЕКТ БОРОРДИНО\ИЛЛЮСТРАЦИИ\БОРО\12 роте на Шевардинском редуте.jpg"/>
          <p:cNvPicPr>
            <a:picLocks noChangeAspect="1" noChangeArrowheads="1"/>
          </p:cNvPicPr>
          <p:nvPr/>
        </p:nvPicPr>
        <p:blipFill>
          <a:blip r:embed="rId3"/>
          <a:srcRect t="5385"/>
          <a:stretch>
            <a:fillRect/>
          </a:stretch>
        </p:blipFill>
        <p:spPr bwMode="auto">
          <a:xfrm>
            <a:off x="2555875" y="2420938"/>
            <a:ext cx="3429000" cy="4325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33720" t="16655" r="18050" b="13463"/>
          <a:stretch>
            <a:fillRect/>
          </a:stretch>
        </p:blipFill>
        <p:spPr bwMode="auto">
          <a:xfrm>
            <a:off x="-26988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49275"/>
            <a:ext cx="6994525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0000"/>
                </a:solidFill>
              </a:rPr>
              <a:t>Памятники  Бородинского  поля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675" y="1700213"/>
            <a:ext cx="5256213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Памятник батарее Раевского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4342" name="Picture 2" descr="C:\Documents and Settings\Администратор\Рабочий стол\ПРОЕКТ БОРОРДИНО\ИЛЛЮСТРАЦИИ\БОРО\Батарея Раевского.jpg"/>
          <p:cNvPicPr>
            <a:picLocks noChangeAspect="1" noChangeArrowheads="1"/>
          </p:cNvPicPr>
          <p:nvPr/>
        </p:nvPicPr>
        <p:blipFill>
          <a:blip r:embed="rId3"/>
          <a:srcRect b="5960"/>
          <a:stretch>
            <a:fillRect/>
          </a:stretch>
        </p:blipFill>
        <p:spPr bwMode="auto">
          <a:xfrm>
            <a:off x="1619250" y="2538413"/>
            <a:ext cx="6096000" cy="4300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33720" t="16655" r="18050" b="13463"/>
          <a:stretch>
            <a:fillRect/>
          </a:stretch>
        </p:blipFill>
        <p:spPr bwMode="auto">
          <a:xfrm>
            <a:off x="0" y="4763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49275"/>
            <a:ext cx="6994525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0000"/>
                </a:solidFill>
              </a:rPr>
              <a:t>Памятники  Бородинского  поля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4075" y="1628775"/>
            <a:ext cx="5400675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Памятный знак на границе Бородинского поля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5366" name="Picture 2" descr="C:\Documents and Settings\Администратор\Рабочий стол\ПРОЕКТ БОРОРДИНО\ИЛЛЮСТРАЦИИ\БОРО\Памятный знак на границе Бородинского поля 2006 г.jpg"/>
          <p:cNvPicPr>
            <a:picLocks noChangeAspect="1" noChangeArrowheads="1"/>
          </p:cNvPicPr>
          <p:nvPr/>
        </p:nvPicPr>
        <p:blipFill>
          <a:blip r:embed="rId3"/>
          <a:srcRect t="6860" b="3677"/>
          <a:stretch>
            <a:fillRect/>
          </a:stretch>
        </p:blipFill>
        <p:spPr bwMode="auto">
          <a:xfrm>
            <a:off x="3109913" y="2514600"/>
            <a:ext cx="3429000" cy="4156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33720" t="16655" r="18050" b="13463"/>
          <a:stretch>
            <a:fillRect/>
          </a:stretch>
        </p:blipFill>
        <p:spPr bwMode="auto">
          <a:xfrm>
            <a:off x="0" y="26988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69215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Вывод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388" name="Содержимое 2"/>
          <p:cNvSpPr>
            <a:spLocks noGrp="1"/>
          </p:cNvSpPr>
          <p:nvPr>
            <p:ph idx="1"/>
          </p:nvPr>
        </p:nvSpPr>
        <p:spPr>
          <a:xfrm>
            <a:off x="474663" y="3284538"/>
            <a:ext cx="8229600" cy="28829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33016B"/>
                </a:solidFill>
              </a:rPr>
              <a:t>Изучив материал об истории Бородинской битвы и Бородинского поля, мы пришли к выводу, что Бородинское поле – это памятник  русской боевой славы, и каждый русский человек должен знать об этом и помнить о  героях Бородинской битвы, тех кто подарил нам жизнь.</a:t>
            </a:r>
          </a:p>
          <a:p>
            <a:pPr algn="ctr" eaLnBrk="1" hangingPunct="1"/>
            <a:endParaRPr lang="ru-RU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3720" t="16655" r="18050" b="13463"/>
          <a:stretch>
            <a:fillRect/>
          </a:stretch>
        </p:blipFill>
        <p:spPr bwMode="auto">
          <a:xfrm>
            <a:off x="-1588" y="1270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3075" y="620713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Проблемный вопрос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892175" y="2420938"/>
            <a:ext cx="8229600" cy="4572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33016B"/>
                </a:solidFill>
              </a:rPr>
              <a:t>Почему мы, живущие в 21 веке, до сих пор мечтаем попасть на Бородинское поле?</a:t>
            </a:r>
          </a:p>
        </p:txBody>
      </p:sp>
      <p:pic>
        <p:nvPicPr>
          <p:cNvPr id="4101" name="Picture 7" descr="http://s39.radikal.ru/i083/0909/eb/59cebdbf3c58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1188" y="3441700"/>
            <a:ext cx="5076825" cy="3219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0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3720" t="16655" r="18050" b="13463"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463" y="836613"/>
            <a:ext cx="5411787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Цель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исследования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24" name="Содержимое 2"/>
          <p:cNvSpPr>
            <a:spLocks noGrp="1"/>
          </p:cNvSpPr>
          <p:nvPr>
            <p:ph idx="1"/>
          </p:nvPr>
        </p:nvSpPr>
        <p:spPr>
          <a:xfrm>
            <a:off x="349250" y="2420938"/>
            <a:ext cx="8229600" cy="45720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33016B"/>
                </a:solidFill>
              </a:rPr>
              <a:t>Изучить историю Бородинского поля</a:t>
            </a:r>
          </a:p>
        </p:txBody>
      </p:sp>
      <p:pic>
        <p:nvPicPr>
          <p:cNvPr id="5125" name="Рисунок 3" descr="c36d8a876d9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3068638"/>
            <a:ext cx="5543550" cy="3676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2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33720" t="43588" r="18050" b="134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323850" y="4032250"/>
            <a:ext cx="7232650" cy="2124075"/>
          </a:xfrm>
          <a:extLs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 lnSpcReduction="1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i="1" dirty="0" smtClean="0">
              <a:solidFill>
                <a:srgbClr val="33016B"/>
              </a:solidFill>
              <a:latin typeface="Arial Narrow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i="1" dirty="0" smtClean="0">
                <a:solidFill>
                  <a:srgbClr val="33016B"/>
                </a:solidFill>
                <a:latin typeface="Arial Narrow" pitchFamily="34" charset="0"/>
              </a:rPr>
              <a:t>Бородинское поле - место святое для каждого русского человека. Именно здесь в сентябре 1812 года сошлись в ожесточенном противостоянии русская армия под командованием прославленного полководца Михаила Илларионовича Кутузова и Великая армия французского императора Наполеона Бонапарта.</a:t>
            </a:r>
          </a:p>
        </p:txBody>
      </p:sp>
      <p:pic>
        <p:nvPicPr>
          <p:cNvPr id="6148" name="Рисунок 3" descr="DSCN165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60350"/>
            <a:ext cx="6784975" cy="3762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3720" t="43588" r="18050" b="134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91050" y="1557338"/>
            <a:ext cx="4699000" cy="588168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       </a:t>
            </a:r>
            <a:r>
              <a:rPr lang="ru-RU" b="1" dirty="0" smtClean="0">
                <a:solidFill>
                  <a:srgbClr val="33016B"/>
                </a:solidFill>
              </a:rPr>
              <a:t>Бесконечная пальба, лязг сабли о саблю, крики неутомимых командиров, вопли раненых, стон умирающих, ржание лошадей - все смешалось на этом грандиозном и одновременно ужасающем кровопролитием театре военных действий. </a:t>
            </a:r>
            <a:r>
              <a:rPr lang="ru-RU" b="1" dirty="0">
                <a:solidFill>
                  <a:srgbClr val="33016B"/>
                </a:solidFill>
              </a:rPr>
              <a:t>В</a:t>
            </a:r>
            <a:r>
              <a:rPr lang="ru-RU" b="1" dirty="0" smtClean="0">
                <a:solidFill>
                  <a:srgbClr val="33016B"/>
                </a:solidFill>
              </a:rPr>
              <a:t>ся земля пропитана бурлящей алой кровью, солнце померкло в черном пороховом дыму и, казалось, никто не сможет выйти живым из этого </a:t>
            </a:r>
            <a:r>
              <a:rPr lang="ru-RU" b="1" smtClean="0">
                <a:solidFill>
                  <a:srgbClr val="33016B"/>
                </a:solidFill>
              </a:rPr>
              <a:t>чудовищного пекла</a:t>
            </a:r>
            <a:r>
              <a:rPr lang="ru-RU" b="1" dirty="0">
                <a:solidFill>
                  <a:srgbClr val="33016B"/>
                </a:solidFill>
              </a:rPr>
              <a:t>.</a:t>
            </a:r>
            <a:endParaRPr lang="ru-RU" b="1" dirty="0" smtClean="0">
              <a:solidFill>
                <a:srgbClr val="FFFF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b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172" name="Рисунок 3" descr="bagration_pi_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643050"/>
            <a:ext cx="4676775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33720" t="43588" r="18050" b="134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68313" y="620713"/>
            <a:ext cx="8424862" cy="52562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33016B"/>
                </a:solidFill>
              </a:rPr>
              <a:t>Как и предрекал М.И. Кутузов: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solidFill>
                <a:srgbClr val="33016B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33016B"/>
                </a:solidFill>
              </a:rPr>
              <a:t>                    </a:t>
            </a:r>
          </a:p>
          <a:p>
            <a:pPr marL="0" indent="0" algn="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33016B"/>
                </a:solidFill>
              </a:rPr>
              <a:t> «Сей день пребудет вечным памятником мужества и отличной храбрости российских воинов». </a:t>
            </a:r>
          </a:p>
        </p:txBody>
      </p:sp>
      <p:pic>
        <p:nvPicPr>
          <p:cNvPr id="8195" name="Рисунок 3" descr="Могилы русских офиценров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125538"/>
            <a:ext cx="4714875" cy="3536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7" name="Рисунок 3" descr="Памятник Кутузову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115888"/>
            <a:ext cx="2894012" cy="3857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33720" t="43588" r="18050" b="13463"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857750" y="1700213"/>
            <a:ext cx="4286250" cy="478631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33016B"/>
                </a:solidFill>
              </a:rPr>
              <a:t>С этой поры Бородино стало святыней и гордостью России. Приезжая на поле русской славы, люди обращают внимание на скромные, но величественные в своей значимости памятники первой Великой Отечественной войны.</a:t>
            </a:r>
          </a:p>
        </p:txBody>
      </p:sp>
      <p:pic>
        <p:nvPicPr>
          <p:cNvPr id="9220" name="Рисунок 3" descr="5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" y="1916113"/>
            <a:ext cx="3979862" cy="2786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33720" t="16655" r="18050" b="13463"/>
          <a:stretch>
            <a:fillRect/>
          </a:stretch>
        </p:blipFill>
        <p:spPr bwMode="auto">
          <a:xfrm>
            <a:off x="-26988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49275"/>
            <a:ext cx="6994525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0000"/>
                </a:solidFill>
              </a:rPr>
              <a:t>Памятники  Бородинского  поля</a:t>
            </a:r>
            <a:endParaRPr lang="ru-RU" sz="4000" i="1" dirty="0">
              <a:solidFill>
                <a:srgbClr val="FF0000"/>
              </a:solidFill>
            </a:endParaRPr>
          </a:p>
        </p:txBody>
      </p:sp>
      <p:pic>
        <p:nvPicPr>
          <p:cNvPr id="10244" name="Рисунок 8" descr="Памятник кавалергардам.jpg"/>
          <p:cNvPicPr>
            <a:picLocks noChangeAspect="1"/>
          </p:cNvPicPr>
          <p:nvPr/>
        </p:nvPicPr>
        <p:blipFill>
          <a:blip r:embed="rId3"/>
          <a:srcRect l="-566" t="4100" r="566" b="7881"/>
          <a:stretch>
            <a:fillRect/>
          </a:stretch>
        </p:blipFill>
        <p:spPr bwMode="auto">
          <a:xfrm>
            <a:off x="2820988" y="2413000"/>
            <a:ext cx="3484562" cy="4414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5" name="Текст 2"/>
          <p:cNvSpPr>
            <a:spLocks noGrp="1"/>
          </p:cNvSpPr>
          <p:nvPr>
            <p:ph type="body" sz="half" idx="2"/>
          </p:nvPr>
        </p:nvSpPr>
        <p:spPr>
          <a:xfrm>
            <a:off x="1679575" y="5810250"/>
            <a:ext cx="5711825" cy="5334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TextBox 3"/>
          <p:cNvSpPr txBox="1"/>
          <p:nvPr/>
        </p:nvSpPr>
        <p:spPr>
          <a:xfrm>
            <a:off x="3276600" y="1700213"/>
            <a:ext cx="467995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Памятник  кавалергардам</a:t>
            </a:r>
          </a:p>
          <a:p>
            <a:pPr>
              <a:defRPr/>
            </a:pP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33720" t="16655" r="18050" b="13463"/>
          <a:stretch>
            <a:fillRect/>
          </a:stretch>
        </p:blipFill>
        <p:spPr bwMode="auto">
          <a:xfrm>
            <a:off x="-4445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49275"/>
            <a:ext cx="6994525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0000"/>
                </a:solidFill>
              </a:rPr>
              <a:t>Памятники  Бородинского  поля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4075" y="1773238"/>
            <a:ext cx="5327650" cy="614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Памятник на месте командного пункта Кутузова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6" name="Рисунок 4" descr="Памятник на командном пункте Кутузова.jpg"/>
          <p:cNvPicPr>
            <a:picLocks noChangeAspect="1"/>
          </p:cNvPicPr>
          <p:nvPr/>
        </p:nvPicPr>
        <p:blipFill>
          <a:blip r:embed="rId3"/>
          <a:srcRect t="2692" b="1985"/>
          <a:stretch>
            <a:fillRect/>
          </a:stretch>
        </p:blipFill>
        <p:spPr bwMode="auto">
          <a:xfrm>
            <a:off x="2555875" y="2476500"/>
            <a:ext cx="3786188" cy="4308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288</TotalTime>
  <Words>221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Palatino Linotype</vt:lpstr>
      <vt:lpstr>Century Gothic</vt:lpstr>
      <vt:lpstr>Courier New</vt:lpstr>
      <vt:lpstr>Calibri</vt:lpstr>
      <vt:lpstr>Arial Narrow</vt:lpstr>
      <vt:lpstr>Wingdings 2</vt:lpstr>
      <vt:lpstr>Исполнительная</vt:lpstr>
      <vt:lpstr>Слайд 1</vt:lpstr>
      <vt:lpstr>Проблемный вопрос</vt:lpstr>
      <vt:lpstr>Цель исследования</vt:lpstr>
      <vt:lpstr>Слайд 4</vt:lpstr>
      <vt:lpstr>Слайд 5</vt:lpstr>
      <vt:lpstr>Слайд 6</vt:lpstr>
      <vt:lpstr>Слайд 7</vt:lpstr>
      <vt:lpstr>Памятники  Бородинского  поля</vt:lpstr>
      <vt:lpstr>Памятники  Бородинского  поля</vt:lpstr>
      <vt:lpstr>Памятники  Бородинского  поля</vt:lpstr>
      <vt:lpstr>Памятники  Бородинского  поля</vt:lpstr>
      <vt:lpstr>Памятники  Бородинского  поля</vt:lpstr>
      <vt:lpstr>Памятники  Бородинского  поля</vt:lpstr>
      <vt:lpstr>Вывод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Бородинское поле</dc:title>
  <dc:creator>Павел</dc:creator>
  <cp:lastModifiedBy>Шоу-мастер</cp:lastModifiedBy>
  <cp:revision>35</cp:revision>
  <dcterms:created xsi:type="dcterms:W3CDTF">2008-02-20T11:12:30Z</dcterms:created>
  <dcterms:modified xsi:type="dcterms:W3CDTF">2012-10-29T12:39:25Z</dcterms:modified>
</cp:coreProperties>
</file>